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59" r:id="rId4"/>
    <p:sldId id="260" r:id="rId5"/>
    <p:sldId id="257"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85F27-D1F8-475C-9AE8-F1B5A5A269D1}" type="datetimeFigureOut">
              <a:rPr kumimoji="1" lang="ja-JP" altLang="en-US" smtClean="0"/>
              <a:t>2025/8/14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8B545-D76B-49F2-A5C4-B9A068FFC738}" type="slidenum">
              <a:rPr kumimoji="1" lang="ja-JP" altLang="en-US" smtClean="0"/>
              <a:t>‹#›</a:t>
            </a:fld>
            <a:endParaRPr kumimoji="1" lang="ja-JP" altLang="en-US"/>
          </a:p>
        </p:txBody>
      </p:sp>
    </p:spTree>
    <p:extLst>
      <p:ext uri="{BB962C8B-B14F-4D97-AF65-F5344CB8AC3E}">
        <p14:creationId xmlns:p14="http://schemas.microsoft.com/office/powerpoint/2010/main" val="13500078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7</a:t>
            </a:r>
            <a:r>
              <a:rPr kumimoji="1" lang="ja-JP" altLang="en-US" dirty="0"/>
              <a:t>年度　研究力強化に係る附属病院群の特色ある取組み支援</a:t>
            </a:r>
          </a:p>
        </p:txBody>
      </p:sp>
      <p:sp>
        <p:nvSpPr>
          <p:cNvPr id="4" name="スライド番号プレースホルダー 3"/>
          <p:cNvSpPr>
            <a:spLocks noGrp="1"/>
          </p:cNvSpPr>
          <p:nvPr>
            <p:ph type="sldNum" sz="quarter" idx="5"/>
          </p:nvPr>
        </p:nvSpPr>
        <p:spPr/>
        <p:txBody>
          <a:bodyPr/>
          <a:lstStyle/>
          <a:p>
            <a:fld id="{6EF8B545-D76B-49F2-A5C4-B9A068FFC738}" type="slidenum">
              <a:rPr kumimoji="1" lang="ja-JP" altLang="en-US" smtClean="0"/>
              <a:t>1</a:t>
            </a:fld>
            <a:endParaRPr kumimoji="1" lang="ja-JP" altLang="en-US"/>
          </a:p>
        </p:txBody>
      </p:sp>
    </p:spTree>
    <p:extLst>
      <p:ext uri="{BB962C8B-B14F-4D97-AF65-F5344CB8AC3E}">
        <p14:creationId xmlns:p14="http://schemas.microsoft.com/office/powerpoint/2010/main" val="221941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7</a:t>
            </a:r>
            <a:r>
              <a:rPr kumimoji="1" lang="ja-JP" altLang="en-US" dirty="0"/>
              <a:t>年度　研究力強化に係る附属病院群の特色ある取組み支援</a:t>
            </a:r>
          </a:p>
        </p:txBody>
      </p:sp>
      <p:sp>
        <p:nvSpPr>
          <p:cNvPr id="4" name="スライド番号プレースホルダー 3"/>
          <p:cNvSpPr>
            <a:spLocks noGrp="1"/>
          </p:cNvSpPr>
          <p:nvPr>
            <p:ph type="sldNum" sz="quarter" idx="5"/>
          </p:nvPr>
        </p:nvSpPr>
        <p:spPr/>
        <p:txBody>
          <a:bodyPr/>
          <a:lstStyle/>
          <a:p>
            <a:fld id="{6EF8B545-D76B-49F2-A5C4-B9A068FFC738}" type="slidenum">
              <a:rPr kumimoji="1" lang="ja-JP" altLang="en-US" smtClean="0"/>
              <a:t>2</a:t>
            </a:fld>
            <a:endParaRPr kumimoji="1" lang="ja-JP" altLang="en-US"/>
          </a:p>
        </p:txBody>
      </p:sp>
    </p:spTree>
    <p:extLst>
      <p:ext uri="{BB962C8B-B14F-4D97-AF65-F5344CB8AC3E}">
        <p14:creationId xmlns:p14="http://schemas.microsoft.com/office/powerpoint/2010/main" val="172927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7</a:t>
            </a:r>
            <a:r>
              <a:rPr kumimoji="1" lang="ja-JP" altLang="en-US" dirty="0"/>
              <a:t>年度　研究力強化に係る附属病院群の特色ある取組み支援</a:t>
            </a:r>
          </a:p>
        </p:txBody>
      </p:sp>
      <p:sp>
        <p:nvSpPr>
          <p:cNvPr id="4" name="スライド番号プレースホルダー 3"/>
          <p:cNvSpPr>
            <a:spLocks noGrp="1"/>
          </p:cNvSpPr>
          <p:nvPr>
            <p:ph type="sldNum" sz="quarter" idx="5"/>
          </p:nvPr>
        </p:nvSpPr>
        <p:spPr/>
        <p:txBody>
          <a:bodyPr/>
          <a:lstStyle/>
          <a:p>
            <a:fld id="{6EF8B545-D76B-49F2-A5C4-B9A068FFC738}" type="slidenum">
              <a:rPr kumimoji="1" lang="ja-JP" altLang="en-US" smtClean="0"/>
              <a:t>3</a:t>
            </a:fld>
            <a:endParaRPr kumimoji="1" lang="ja-JP" altLang="en-US"/>
          </a:p>
        </p:txBody>
      </p:sp>
    </p:spTree>
    <p:extLst>
      <p:ext uri="{BB962C8B-B14F-4D97-AF65-F5344CB8AC3E}">
        <p14:creationId xmlns:p14="http://schemas.microsoft.com/office/powerpoint/2010/main" val="219767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1A23D-FE83-A7BD-8CB3-652933B920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FA2E40-739D-3C25-7862-6D01F7388F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8B9FF0-1EA4-56F5-915E-4C60D32793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令和</a:t>
            </a:r>
            <a:r>
              <a:rPr kumimoji="1" lang="en-US" altLang="ja-JP" dirty="0"/>
              <a:t>7</a:t>
            </a:r>
            <a:r>
              <a:rPr kumimoji="1" lang="ja-JP" altLang="en-US" dirty="0"/>
              <a:t>年度　研究力強化に係る附属病院群の特色ある取組み支援</a:t>
            </a:r>
          </a:p>
          <a:p>
            <a:endParaRPr kumimoji="1" lang="ja-JP" altLang="en-US" dirty="0"/>
          </a:p>
        </p:txBody>
      </p:sp>
      <p:sp>
        <p:nvSpPr>
          <p:cNvPr id="4" name="スライド番号プレースホルダー 3">
            <a:extLst>
              <a:ext uri="{FF2B5EF4-FFF2-40B4-BE49-F238E27FC236}">
                <a16:creationId xmlns:a16="http://schemas.microsoft.com/office/drawing/2014/main" id="{3C6DCD99-7C2A-6E8C-0C97-FEC95774BC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8B545-D76B-49F2-A5C4-B9A068FFC7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23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令和</a:t>
            </a:r>
            <a:r>
              <a:rPr kumimoji="1" lang="en-US" altLang="ja-JP" dirty="0"/>
              <a:t>7</a:t>
            </a:r>
            <a:r>
              <a:rPr kumimoji="1" lang="ja-JP" altLang="en-US" dirty="0"/>
              <a:t>年度　研究力強化に係る附属病院群の特色ある取組み支援</a:t>
            </a:r>
          </a:p>
          <a:p>
            <a:endParaRPr kumimoji="1" lang="ja-JP" altLang="en-US" dirty="0"/>
          </a:p>
        </p:txBody>
      </p:sp>
      <p:sp>
        <p:nvSpPr>
          <p:cNvPr id="4" name="スライド番号プレースホルダー 3"/>
          <p:cNvSpPr>
            <a:spLocks noGrp="1"/>
          </p:cNvSpPr>
          <p:nvPr>
            <p:ph type="sldNum" sz="quarter" idx="5"/>
          </p:nvPr>
        </p:nvSpPr>
        <p:spPr/>
        <p:txBody>
          <a:bodyPr/>
          <a:lstStyle/>
          <a:p>
            <a:fld id="{6EF8B545-D76B-49F2-A5C4-B9A068FFC738}" type="slidenum">
              <a:rPr kumimoji="1" lang="ja-JP" altLang="en-US" smtClean="0"/>
              <a:t>5</a:t>
            </a:fld>
            <a:endParaRPr kumimoji="1" lang="ja-JP" altLang="en-US"/>
          </a:p>
        </p:txBody>
      </p:sp>
    </p:spTree>
    <p:extLst>
      <p:ext uri="{BB962C8B-B14F-4D97-AF65-F5344CB8AC3E}">
        <p14:creationId xmlns:p14="http://schemas.microsoft.com/office/powerpoint/2010/main" val="170309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52014-6FB0-BEA9-3043-CD915ADCEFE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3FD6CC-3C3C-2AF6-BECE-5205F59E0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ECA1E3-7B67-79BD-77BB-C442B547E944}"/>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155F72D9-A75E-CD44-BD5E-A02D54FC2A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FF7BAA-AB36-6206-E994-4D9BAAE187CC}"/>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110665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94C8C-DBC5-FBC7-ABB4-B63DF652DC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E77FCA-4372-39A2-3D28-4D5A6949CE4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034DF1-1B1E-7EA1-75EE-627633D46FD0}"/>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23820335-1186-44CE-9939-4FC404DF52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C42D20-8BB2-1B2F-DD0E-69A72D866206}"/>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102878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E485C5-3CEF-E4F7-D353-341FFD94E4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7005BA-C8A3-A2A4-37BE-C455FAE160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E8BF54-833D-C44E-708E-BFF2CD7CFD98}"/>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3A06F9E4-B173-7F2E-60BC-FFC755B0E1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EF6EDE-992D-F0CF-4D4C-013AFB86DC36}"/>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319367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F9481-58A2-7409-6D3A-9AFE6C930B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813091-1197-3B06-9C84-C3686D37C35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810495-2AD3-95BB-6CDD-B304007A2B9D}"/>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EECDEFFB-9A4A-75FA-7911-16BA13B4DD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BECCF4-6138-4746-2CC0-C8B5251C7F82}"/>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421246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4931B7-F188-C272-3360-E52CE7A331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BCC1A7-1903-3D67-3700-0E9255E4F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EBD48F-E174-8175-EBD9-A76193056C8F}"/>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09CA2319-F86D-482D-A3B4-6E75418657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8EB8FD-320F-AA91-3AC9-9542622AC9B9}"/>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88087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BEA278-AA53-C177-5355-9B9FB18CBE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7B5E5-BB43-F34B-1ED2-C2A7D6B33EA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165FFC-FF7E-01F6-0299-31257F5E66C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FDB244-0BBE-D5C2-7419-C4027CE33130}"/>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6" name="フッター プレースホルダー 5">
            <a:extLst>
              <a:ext uri="{FF2B5EF4-FFF2-40B4-BE49-F238E27FC236}">
                <a16:creationId xmlns:a16="http://schemas.microsoft.com/office/drawing/2014/main" id="{97DC6BDF-C494-812B-0F06-C751782876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3A28DB-9BCA-F766-478A-C00E4B6B7C92}"/>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68044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545E-F69D-6FC6-98B3-96095E2C284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468978-3309-3493-F447-55027FC9C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496FDF-4D75-23FC-3798-8C11EECE854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699F0B-CD7D-F6B3-41DF-EBB6A9EC6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C9ACD1-F651-9FD8-CFC7-C6461968F2A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CC84CD-8D7D-2C93-A6D6-2214F7E46272}"/>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8" name="フッター プレースホルダー 7">
            <a:extLst>
              <a:ext uri="{FF2B5EF4-FFF2-40B4-BE49-F238E27FC236}">
                <a16:creationId xmlns:a16="http://schemas.microsoft.com/office/drawing/2014/main" id="{3D200230-057E-618B-A09E-90216241D6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CA4388B-82C0-8A0C-EA63-49422016A8A3}"/>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395020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092E12-5B2F-F50F-4232-3B8AC86BE8C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9808C08-EC0A-2479-CBE6-EF43EB7F3CF5}"/>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4" name="フッター プレースホルダー 3">
            <a:extLst>
              <a:ext uri="{FF2B5EF4-FFF2-40B4-BE49-F238E27FC236}">
                <a16:creationId xmlns:a16="http://schemas.microsoft.com/office/drawing/2014/main" id="{A8DF85BC-3BE4-294B-F3F0-F9AB50F1289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065CBF6-855D-D61F-ACDE-98857F95BB24}"/>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21972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435EC5D-5723-2B3C-66BD-54696214FB62}"/>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3" name="フッター プレースホルダー 2">
            <a:extLst>
              <a:ext uri="{FF2B5EF4-FFF2-40B4-BE49-F238E27FC236}">
                <a16:creationId xmlns:a16="http://schemas.microsoft.com/office/drawing/2014/main" id="{BCD383E0-E29D-84B4-9B94-C099E3A5696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40306E-FD82-AB25-01D2-6F0D6F0DC6C5}"/>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30578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6AD98-9120-36BC-B57E-256A7483567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D88A5F-4823-0DF3-B7DA-2C149EE8A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FC3584-B234-9F11-3DF1-F0CE0E67C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AD3C6F-1C62-6F1A-9FBA-A52A097621D0}"/>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6" name="フッター プレースホルダー 5">
            <a:extLst>
              <a:ext uri="{FF2B5EF4-FFF2-40B4-BE49-F238E27FC236}">
                <a16:creationId xmlns:a16="http://schemas.microsoft.com/office/drawing/2014/main" id="{AA7D7DB7-DF24-01E5-99B7-79060D100D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97BA27-B798-AD0D-F478-890D22FBCD42}"/>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213442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B3FAD9-7ABA-17DC-69DD-495B838077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1014E4-2BDD-685C-869A-AE6C8082F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D83FCC0-7AAD-FAC9-6D2A-4EDBCFE12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2C1045-BDDB-0AFC-0975-16D58866FF9A}"/>
              </a:ext>
            </a:extLst>
          </p:cNvPr>
          <p:cNvSpPr>
            <a:spLocks noGrp="1"/>
          </p:cNvSpPr>
          <p:nvPr>
            <p:ph type="dt" sz="half" idx="10"/>
          </p:nvPr>
        </p:nvSpPr>
        <p:spPr/>
        <p:txBody>
          <a:bodyPr/>
          <a:lstStyle/>
          <a:p>
            <a:fld id="{7866C0F5-F6AD-4D29-A32E-9B2DAC9BBEFF}" type="datetimeFigureOut">
              <a:rPr kumimoji="1" lang="ja-JP" altLang="en-US" smtClean="0"/>
              <a:t>2025/8/14</a:t>
            </a:fld>
            <a:endParaRPr kumimoji="1" lang="ja-JP" altLang="en-US"/>
          </a:p>
        </p:txBody>
      </p:sp>
      <p:sp>
        <p:nvSpPr>
          <p:cNvPr id="6" name="フッター プレースホルダー 5">
            <a:extLst>
              <a:ext uri="{FF2B5EF4-FFF2-40B4-BE49-F238E27FC236}">
                <a16:creationId xmlns:a16="http://schemas.microsoft.com/office/drawing/2014/main" id="{49705968-DFE3-A51A-37DE-A9680AE6F1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594CA5-D0A9-EBD6-B88D-638064BEB15D}"/>
              </a:ext>
            </a:extLst>
          </p:cNvPr>
          <p:cNvSpPr>
            <a:spLocks noGrp="1"/>
          </p:cNvSpPr>
          <p:nvPr>
            <p:ph type="sldNum" sz="quarter" idx="12"/>
          </p:nvPr>
        </p:nvSpPr>
        <p:spPr/>
        <p:txBody>
          <a:body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152654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A40844-903C-FDDA-CDC8-446DB3A6A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ADA761-F674-B777-15CF-7C37DB591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C2D580-337E-7EDA-FF78-411E9E5AC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6C0F5-F6AD-4D29-A32E-9B2DAC9BBEFF}"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6C97053F-EB80-6776-4A17-84B739B7B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051E0B5-137D-FE9E-A43F-707CB6436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9FC4E-D3EE-41B9-9B0F-E15BD639B105}" type="slidenum">
              <a:rPr kumimoji="1" lang="ja-JP" altLang="en-US" smtClean="0"/>
              <a:t>‹#›</a:t>
            </a:fld>
            <a:endParaRPr kumimoji="1" lang="ja-JP" altLang="en-US"/>
          </a:p>
        </p:txBody>
      </p:sp>
    </p:spTree>
    <p:extLst>
      <p:ext uri="{BB962C8B-B14F-4D97-AF65-F5344CB8AC3E}">
        <p14:creationId xmlns:p14="http://schemas.microsoft.com/office/powerpoint/2010/main" val="3746965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4430E-4932-C6BC-8572-5D49DD85F945}"/>
              </a:ext>
            </a:extLst>
          </p:cNvPr>
          <p:cNvSpPr>
            <a:spLocks noGrp="1"/>
          </p:cNvSpPr>
          <p:nvPr>
            <p:ph type="ctrTitle"/>
          </p:nvPr>
        </p:nvSpPr>
        <p:spPr>
          <a:xfrm>
            <a:off x="65070" y="0"/>
            <a:ext cx="12126930" cy="1869897"/>
          </a:xfrm>
        </p:spPr>
        <p:txBody>
          <a:bodyPr>
            <a:noAutofit/>
          </a:bodyPr>
          <a:lstStyle/>
          <a:p>
            <a:pPr>
              <a:lnSpc>
                <a:spcPct val="150000"/>
              </a:lnSpc>
            </a:pPr>
            <a:r>
              <a:rPr kumimoji="1" lang="en-US" altLang="ja-JP" sz="3600" b="1" dirty="0">
                <a:latin typeface="+mn-ea"/>
                <a:ea typeface="+mn-ea"/>
              </a:rPr>
              <a:t>2025</a:t>
            </a:r>
            <a:r>
              <a:rPr kumimoji="1" lang="ja-JP" altLang="en-US" sz="3600" b="1" dirty="0">
                <a:latin typeface="+mn-ea"/>
                <a:ea typeface="+mn-ea"/>
              </a:rPr>
              <a:t>年</a:t>
            </a:r>
            <a:r>
              <a:rPr kumimoji="1" lang="en-US" altLang="ja-JP" sz="3600" b="1" dirty="0">
                <a:latin typeface="+mn-ea"/>
                <a:ea typeface="+mn-ea"/>
              </a:rPr>
              <a:t>8</a:t>
            </a:r>
            <a:r>
              <a:rPr kumimoji="1" lang="ja-JP" altLang="en-US" sz="3600" b="1" dirty="0">
                <a:latin typeface="+mn-ea"/>
                <a:ea typeface="+mn-ea"/>
              </a:rPr>
              <a:t>月</a:t>
            </a:r>
            <a:r>
              <a:rPr kumimoji="1" lang="en-US" altLang="ja-JP" sz="3600" b="1" dirty="0">
                <a:latin typeface="+mn-ea"/>
                <a:ea typeface="+mn-ea"/>
              </a:rPr>
              <a:t>14</a:t>
            </a:r>
            <a:r>
              <a:rPr kumimoji="1" lang="ja-JP" altLang="en-US" sz="3600" b="1" dirty="0">
                <a:latin typeface="+mn-ea"/>
                <a:ea typeface="+mn-ea"/>
              </a:rPr>
              <a:t>日　東海地区</a:t>
            </a:r>
            <a:r>
              <a:rPr kumimoji="1" lang="en-US" altLang="ja-JP" sz="3600" b="1" dirty="0">
                <a:latin typeface="+mn-ea"/>
                <a:ea typeface="+mn-ea"/>
              </a:rPr>
              <a:t>(</a:t>
            </a:r>
            <a:r>
              <a:rPr kumimoji="1" lang="ja-JP" altLang="en-US" sz="3600" b="1" dirty="0">
                <a:latin typeface="+mn-ea"/>
                <a:ea typeface="+mn-ea"/>
              </a:rPr>
              <a:t>愛知・岐阜・三重</a:t>
            </a:r>
            <a:r>
              <a:rPr kumimoji="1" lang="en-US" altLang="ja-JP" sz="3600" b="1" dirty="0">
                <a:latin typeface="+mn-ea"/>
                <a:ea typeface="+mn-ea"/>
              </a:rPr>
              <a:t>)</a:t>
            </a:r>
            <a:r>
              <a:rPr kumimoji="1" lang="ja-JP" altLang="en-US" sz="3600" b="1" dirty="0">
                <a:latin typeface="+mn-ea"/>
                <a:ea typeface="+mn-ea"/>
              </a:rPr>
              <a:t>で初導入　</a:t>
            </a:r>
            <a:br>
              <a:rPr kumimoji="1" lang="en-US" altLang="ja-JP" sz="4800" b="1" dirty="0">
                <a:latin typeface="+mn-ea"/>
                <a:ea typeface="+mn-ea"/>
              </a:rPr>
            </a:br>
            <a:r>
              <a:rPr kumimoji="1" lang="ja-JP" altLang="en-US" sz="4800" b="1" dirty="0">
                <a:latin typeface="+mn-ea"/>
                <a:ea typeface="+mn-ea"/>
              </a:rPr>
              <a:t>次世代 大腸 シミュレーター導入</a:t>
            </a:r>
          </a:p>
        </p:txBody>
      </p:sp>
      <p:pic>
        <p:nvPicPr>
          <p:cNvPr id="5" name="図 4">
            <a:extLst>
              <a:ext uri="{FF2B5EF4-FFF2-40B4-BE49-F238E27FC236}">
                <a16:creationId xmlns:a16="http://schemas.microsoft.com/office/drawing/2014/main" id="{9C4D017E-2AAA-04E4-5912-538A736C8A3D}"/>
              </a:ext>
            </a:extLst>
          </p:cNvPr>
          <p:cNvPicPr>
            <a:picLocks noChangeAspect="1"/>
          </p:cNvPicPr>
          <p:nvPr/>
        </p:nvPicPr>
        <p:blipFill>
          <a:blip r:embed="rId3"/>
          <a:stretch>
            <a:fillRect/>
          </a:stretch>
        </p:blipFill>
        <p:spPr>
          <a:xfrm>
            <a:off x="1415145" y="2091516"/>
            <a:ext cx="9361710" cy="4060407"/>
          </a:xfrm>
          <a:prstGeom prst="rect">
            <a:avLst/>
          </a:prstGeom>
        </p:spPr>
      </p:pic>
      <p:pic>
        <p:nvPicPr>
          <p:cNvPr id="6" name="図 5">
            <a:extLst>
              <a:ext uri="{FF2B5EF4-FFF2-40B4-BE49-F238E27FC236}">
                <a16:creationId xmlns:a16="http://schemas.microsoft.com/office/drawing/2014/main" id="{A9C3A345-9409-5AF4-1A4C-F3490B320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140" y="6310848"/>
            <a:ext cx="3333750" cy="476250"/>
          </a:xfrm>
          <a:prstGeom prst="rect">
            <a:avLst/>
          </a:prstGeom>
        </p:spPr>
      </p:pic>
    </p:spTree>
    <p:extLst>
      <p:ext uri="{BB962C8B-B14F-4D97-AF65-F5344CB8AC3E}">
        <p14:creationId xmlns:p14="http://schemas.microsoft.com/office/powerpoint/2010/main" val="35560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1F1E-EFDC-639F-D94F-3E420B4D4D6D}"/>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8E8C24FD-7540-AA30-B262-6861C567C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140" y="6310848"/>
            <a:ext cx="3333750" cy="476250"/>
          </a:xfrm>
          <a:prstGeom prst="rect">
            <a:avLst/>
          </a:prstGeom>
        </p:spPr>
      </p:pic>
      <p:sp>
        <p:nvSpPr>
          <p:cNvPr id="3" name="テキスト ボックス 2">
            <a:extLst>
              <a:ext uri="{FF2B5EF4-FFF2-40B4-BE49-F238E27FC236}">
                <a16:creationId xmlns:a16="http://schemas.microsoft.com/office/drawing/2014/main" id="{BF309AAD-2CF8-A34C-45C8-3929808198E8}"/>
              </a:ext>
            </a:extLst>
          </p:cNvPr>
          <p:cNvSpPr txBox="1"/>
          <p:nvPr/>
        </p:nvSpPr>
        <p:spPr>
          <a:xfrm>
            <a:off x="205483" y="255460"/>
            <a:ext cx="11798407" cy="584775"/>
          </a:xfrm>
          <a:prstGeom prst="rect">
            <a:avLst/>
          </a:prstGeom>
          <a:noFill/>
        </p:spPr>
        <p:txBody>
          <a:bodyPr wrap="square">
            <a:spAutoFit/>
          </a:bodyPr>
          <a:lstStyle/>
          <a:p>
            <a:pPr algn="ctr"/>
            <a:r>
              <a:rPr lang="ja-JP" altLang="en-US" sz="3200" b="1" dirty="0">
                <a:latin typeface="+mn-ea"/>
              </a:rPr>
              <a:t>令和７年度 なごや共創研究基金「研究力強化の推進」</a:t>
            </a:r>
          </a:p>
        </p:txBody>
      </p:sp>
      <p:sp>
        <p:nvSpPr>
          <p:cNvPr id="5" name="テキスト ボックス 4">
            <a:extLst>
              <a:ext uri="{FF2B5EF4-FFF2-40B4-BE49-F238E27FC236}">
                <a16:creationId xmlns:a16="http://schemas.microsoft.com/office/drawing/2014/main" id="{36C9E84B-BEF8-B028-1A65-788918E7102A}"/>
              </a:ext>
            </a:extLst>
          </p:cNvPr>
          <p:cNvSpPr txBox="1"/>
          <p:nvPr/>
        </p:nvSpPr>
        <p:spPr>
          <a:xfrm>
            <a:off x="1060075" y="840235"/>
            <a:ext cx="10089222" cy="1701556"/>
          </a:xfrm>
          <a:prstGeom prst="rect">
            <a:avLst/>
          </a:prstGeom>
          <a:noFill/>
        </p:spPr>
        <p:txBody>
          <a:bodyPr wrap="square">
            <a:spAutoFit/>
          </a:bodyPr>
          <a:lstStyle/>
          <a:p>
            <a:pPr algn="ctr">
              <a:lnSpc>
                <a:spcPct val="150000"/>
              </a:lnSpc>
            </a:pPr>
            <a:r>
              <a:rPr lang="ja-JP" altLang="en-US" sz="2400" b="1" dirty="0"/>
              <a:t>消化器内視鏡初学者における次世代内視鏡シミュレータを用いた</a:t>
            </a:r>
            <a:endParaRPr lang="en-US" altLang="ja-JP" sz="2400" b="1" dirty="0"/>
          </a:p>
          <a:p>
            <a:pPr algn="ctr">
              <a:lnSpc>
                <a:spcPct val="150000"/>
              </a:lnSpc>
            </a:pPr>
            <a:r>
              <a:rPr lang="ja-JP" altLang="en-US" sz="2400" b="1" dirty="0"/>
              <a:t>下部消化管</a:t>
            </a:r>
            <a:r>
              <a:rPr lang="en-US" altLang="ja-JP" sz="2400" b="1" dirty="0"/>
              <a:t>(</a:t>
            </a:r>
            <a:r>
              <a:rPr lang="ja-JP" altLang="en-US" sz="2400" b="1" dirty="0"/>
              <a:t>大腸</a:t>
            </a:r>
            <a:r>
              <a:rPr lang="en-US" altLang="ja-JP" sz="2400" b="1" dirty="0"/>
              <a:t>)</a:t>
            </a:r>
            <a:r>
              <a:rPr lang="ja-JP" altLang="en-US" sz="2400" b="1" dirty="0"/>
              <a:t>領域の手技習熟度評価</a:t>
            </a:r>
            <a:endParaRPr lang="en-US" altLang="ja-JP" sz="2400" b="1" dirty="0"/>
          </a:p>
          <a:p>
            <a:pPr algn="ctr">
              <a:lnSpc>
                <a:spcPct val="150000"/>
              </a:lnSpc>
            </a:pPr>
            <a:r>
              <a:rPr lang="en-US" altLang="ja-JP" sz="2400" b="1" dirty="0"/>
              <a:t>―</a:t>
            </a:r>
            <a:r>
              <a:rPr lang="ja-JP" altLang="en-US" sz="2400" b="1" dirty="0"/>
              <a:t>従来内視鏡教育法との比較検討や指導医師の負担軽減も含めて</a:t>
            </a:r>
            <a:r>
              <a:rPr lang="en-US" altLang="ja-JP" sz="2400" b="1" dirty="0"/>
              <a:t>―</a:t>
            </a:r>
            <a:endParaRPr lang="ja-JP" altLang="en-US" sz="2400" b="1" dirty="0"/>
          </a:p>
        </p:txBody>
      </p:sp>
      <p:sp>
        <p:nvSpPr>
          <p:cNvPr id="7" name="テキスト ボックス 6">
            <a:extLst>
              <a:ext uri="{FF2B5EF4-FFF2-40B4-BE49-F238E27FC236}">
                <a16:creationId xmlns:a16="http://schemas.microsoft.com/office/drawing/2014/main" id="{B4E66830-BFF6-2223-E34D-59CFF8964BE2}"/>
              </a:ext>
            </a:extLst>
          </p:cNvPr>
          <p:cNvSpPr txBox="1"/>
          <p:nvPr/>
        </p:nvSpPr>
        <p:spPr>
          <a:xfrm>
            <a:off x="373784" y="3204516"/>
            <a:ext cx="11630106" cy="2809552"/>
          </a:xfrm>
          <a:prstGeom prst="rect">
            <a:avLst/>
          </a:prstGeom>
          <a:noFill/>
        </p:spPr>
        <p:txBody>
          <a:bodyPr wrap="square">
            <a:spAutoFit/>
          </a:bodyPr>
          <a:lstStyle/>
          <a:p>
            <a:pPr algn="ctr">
              <a:lnSpc>
                <a:spcPct val="150000"/>
              </a:lnSpc>
            </a:pPr>
            <a:r>
              <a:rPr lang="en-US" altLang="ja-JP" sz="2400" b="1" dirty="0"/>
              <a:t>【</a:t>
            </a:r>
            <a:r>
              <a:rPr lang="ja-JP" altLang="en-US" sz="2400" b="1" dirty="0"/>
              <a:t>予想される効果や将来的意義</a:t>
            </a:r>
            <a:r>
              <a:rPr lang="en-US" altLang="ja-JP" sz="2400" b="1" dirty="0"/>
              <a:t>】</a:t>
            </a:r>
          </a:p>
          <a:p>
            <a:pPr marL="342900" indent="-342900">
              <a:lnSpc>
                <a:spcPct val="150000"/>
              </a:lnSpc>
              <a:buFont typeface="Wingdings" panose="05000000000000000000" pitchFamily="2" charset="2"/>
              <a:buChar char="u"/>
            </a:pPr>
            <a:r>
              <a:rPr lang="ja-JP" altLang="en-US" sz="2400" b="1" dirty="0"/>
              <a:t>次世代内視鏡</a:t>
            </a:r>
            <a:r>
              <a:rPr lang="en-US" altLang="ja-JP" sz="2400" b="1" dirty="0"/>
              <a:t>(</a:t>
            </a:r>
            <a:r>
              <a:rPr lang="ja-JP" altLang="en-US" sz="2400" b="1" dirty="0"/>
              <a:t>大腸</a:t>
            </a:r>
            <a:r>
              <a:rPr lang="en-US" altLang="ja-JP" sz="2400" b="1" dirty="0"/>
              <a:t>)</a:t>
            </a:r>
            <a:r>
              <a:rPr lang="ja-JP" altLang="en-US" sz="2400" b="1" dirty="0"/>
              <a:t>シミュレータによる内視鏡初学者の手技習熟度の早期達成</a:t>
            </a:r>
            <a:endParaRPr lang="en-US" altLang="ja-JP" sz="2400" b="1" dirty="0"/>
          </a:p>
          <a:p>
            <a:pPr marL="342900" indent="-342900">
              <a:lnSpc>
                <a:spcPct val="150000"/>
              </a:lnSpc>
              <a:buFont typeface="Wingdings" panose="05000000000000000000" pitchFamily="2" charset="2"/>
              <a:buChar char="u"/>
            </a:pPr>
            <a:r>
              <a:rPr lang="ja-JP" altLang="en-US" sz="2400" b="1" dirty="0"/>
              <a:t>従来教育法である症例</a:t>
            </a:r>
            <a:r>
              <a:rPr lang="en-US" altLang="ja-JP" sz="2400" b="1" dirty="0"/>
              <a:t>/</a:t>
            </a:r>
            <a:r>
              <a:rPr lang="ja-JP" altLang="en-US" sz="2400" b="1" dirty="0"/>
              <a:t>経験数を増やすことによる内視鏡手技習得法からの脱却</a:t>
            </a:r>
          </a:p>
          <a:p>
            <a:pPr marL="342900" indent="-342900">
              <a:lnSpc>
                <a:spcPct val="150000"/>
              </a:lnSpc>
              <a:buFont typeface="Wingdings" panose="05000000000000000000" pitchFamily="2" charset="2"/>
              <a:buChar char="u"/>
            </a:pPr>
            <a:r>
              <a:rPr lang="ja-JP" altLang="en-US" sz="2400" b="1" dirty="0"/>
              <a:t>上記は、医療で最重要である医療安全面の観点から有用な教育法となりうる</a:t>
            </a:r>
          </a:p>
          <a:p>
            <a:pPr marL="342900" indent="-342900">
              <a:lnSpc>
                <a:spcPct val="150000"/>
              </a:lnSpc>
              <a:buFont typeface="Wingdings" panose="05000000000000000000" pitchFamily="2" charset="2"/>
              <a:buChar char="u"/>
            </a:pPr>
            <a:r>
              <a:rPr lang="ja-JP" altLang="en-US" sz="2400" b="1" dirty="0"/>
              <a:t>内視鏡初学者教育において、指導医師の負担軽減や働き方改革に寄与しうる</a:t>
            </a:r>
          </a:p>
        </p:txBody>
      </p:sp>
    </p:spTree>
    <p:extLst>
      <p:ext uri="{BB962C8B-B14F-4D97-AF65-F5344CB8AC3E}">
        <p14:creationId xmlns:p14="http://schemas.microsoft.com/office/powerpoint/2010/main" val="150270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4594-85AE-2FFD-E6AF-9AEF9935476B}"/>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7B74E843-AFF0-0A3B-BD02-6E448553CAAD}"/>
              </a:ext>
            </a:extLst>
          </p:cNvPr>
          <p:cNvPicPr>
            <a:picLocks noChangeAspect="1"/>
          </p:cNvPicPr>
          <p:nvPr/>
        </p:nvPicPr>
        <p:blipFill>
          <a:blip r:embed="rId3"/>
          <a:srcRect t="3169" r="557" b="4263"/>
          <a:stretch>
            <a:fillRect/>
          </a:stretch>
        </p:blipFill>
        <p:spPr>
          <a:xfrm>
            <a:off x="7580098" y="277403"/>
            <a:ext cx="4070796" cy="6033446"/>
          </a:xfrm>
          <a:prstGeom prst="rect">
            <a:avLst/>
          </a:prstGeom>
        </p:spPr>
      </p:pic>
      <p:pic>
        <p:nvPicPr>
          <p:cNvPr id="6" name="図 5">
            <a:extLst>
              <a:ext uri="{FF2B5EF4-FFF2-40B4-BE49-F238E27FC236}">
                <a16:creationId xmlns:a16="http://schemas.microsoft.com/office/drawing/2014/main" id="{83C9DF47-11BC-FAA4-A710-DAE876E27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140" y="6310848"/>
            <a:ext cx="3333750" cy="476250"/>
          </a:xfrm>
          <a:prstGeom prst="rect">
            <a:avLst/>
          </a:prstGeom>
        </p:spPr>
      </p:pic>
      <p:sp>
        <p:nvSpPr>
          <p:cNvPr id="14" name="矢印: 右 13">
            <a:extLst>
              <a:ext uri="{FF2B5EF4-FFF2-40B4-BE49-F238E27FC236}">
                <a16:creationId xmlns:a16="http://schemas.microsoft.com/office/drawing/2014/main" id="{CC6657E2-0F87-528C-90AE-E5D4DF5219F1}"/>
              </a:ext>
            </a:extLst>
          </p:cNvPr>
          <p:cNvSpPr/>
          <p:nvPr/>
        </p:nvSpPr>
        <p:spPr>
          <a:xfrm rot="10800000" flipV="1">
            <a:off x="5031301" y="4482406"/>
            <a:ext cx="3527072" cy="346448"/>
          </a:xfrm>
          <a:prstGeom prst="rightArrow">
            <a:avLst>
              <a:gd name="adj1" fmla="val 28098"/>
              <a:gd name="adj2" fmla="val 7986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E885F91-0CB1-D53D-733A-44E2346B7AD7}"/>
              </a:ext>
            </a:extLst>
          </p:cNvPr>
          <p:cNvPicPr>
            <a:picLocks noChangeAspect="1"/>
          </p:cNvPicPr>
          <p:nvPr/>
        </p:nvPicPr>
        <p:blipFill>
          <a:blip r:embed="rId5"/>
          <a:stretch>
            <a:fillRect/>
          </a:stretch>
        </p:blipFill>
        <p:spPr>
          <a:xfrm>
            <a:off x="553335" y="215982"/>
            <a:ext cx="4231386" cy="6455576"/>
          </a:xfrm>
          <a:prstGeom prst="rect">
            <a:avLst/>
          </a:prstGeom>
        </p:spPr>
      </p:pic>
      <p:sp>
        <p:nvSpPr>
          <p:cNvPr id="5" name="テキスト ボックス 4">
            <a:extLst>
              <a:ext uri="{FF2B5EF4-FFF2-40B4-BE49-F238E27FC236}">
                <a16:creationId xmlns:a16="http://schemas.microsoft.com/office/drawing/2014/main" id="{40E670DA-5E85-93BC-512B-95A26560AA4E}"/>
              </a:ext>
            </a:extLst>
          </p:cNvPr>
          <p:cNvSpPr txBox="1"/>
          <p:nvPr/>
        </p:nvSpPr>
        <p:spPr>
          <a:xfrm>
            <a:off x="4505800" y="3641805"/>
            <a:ext cx="3301041" cy="954107"/>
          </a:xfrm>
          <a:prstGeom prst="rect">
            <a:avLst/>
          </a:prstGeom>
          <a:noFill/>
        </p:spPr>
        <p:txBody>
          <a:bodyPr wrap="square" rtlCol="0">
            <a:spAutoFit/>
          </a:bodyPr>
          <a:lstStyle/>
          <a:p>
            <a:pPr algn="ctr"/>
            <a:r>
              <a:rPr lang="ja-JP" altLang="en-US" sz="2800" b="1" dirty="0">
                <a:latin typeface="+mn-ea"/>
              </a:rPr>
              <a:t>シミュレーター</a:t>
            </a:r>
            <a:endParaRPr lang="en-US" altLang="ja-JP" sz="2800" b="1" dirty="0">
              <a:latin typeface="+mn-ea"/>
            </a:endParaRPr>
          </a:p>
          <a:p>
            <a:pPr algn="ctr"/>
            <a:r>
              <a:rPr lang="ja-JP" altLang="en-US" sz="2800" b="1" dirty="0"/>
              <a:t>の中</a:t>
            </a:r>
            <a:endParaRPr lang="en-US" altLang="ja-JP" sz="2800" b="1" dirty="0"/>
          </a:p>
        </p:txBody>
      </p:sp>
      <p:sp>
        <p:nvSpPr>
          <p:cNvPr id="2" name="正方形/長方形 1">
            <a:extLst>
              <a:ext uri="{FF2B5EF4-FFF2-40B4-BE49-F238E27FC236}">
                <a16:creationId xmlns:a16="http://schemas.microsoft.com/office/drawing/2014/main" id="{17725D4E-107A-B57E-FD86-1A300FA29547}"/>
              </a:ext>
            </a:extLst>
          </p:cNvPr>
          <p:cNvSpPr/>
          <p:nvPr/>
        </p:nvSpPr>
        <p:spPr>
          <a:xfrm>
            <a:off x="8558373" y="2650733"/>
            <a:ext cx="1797977" cy="2394238"/>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9FE6789-D796-1201-B1F7-50CDB376BBBE}"/>
              </a:ext>
            </a:extLst>
          </p:cNvPr>
          <p:cNvSpPr txBox="1"/>
          <p:nvPr/>
        </p:nvSpPr>
        <p:spPr>
          <a:xfrm>
            <a:off x="8073258" y="2034507"/>
            <a:ext cx="3423524" cy="400110"/>
          </a:xfrm>
          <a:prstGeom prst="rect">
            <a:avLst/>
          </a:prstGeom>
          <a:solidFill>
            <a:schemeClr val="bg1"/>
          </a:solidFill>
          <a:ln>
            <a:solidFill>
              <a:srgbClr val="FF0000"/>
            </a:solidFill>
          </a:ln>
        </p:spPr>
        <p:txBody>
          <a:bodyPr wrap="square">
            <a:spAutoFit/>
          </a:bodyPr>
          <a:lstStyle/>
          <a:p>
            <a:pPr algn="ctr"/>
            <a:r>
              <a:rPr lang="ja-JP" altLang="en-US" sz="2000" b="1" dirty="0"/>
              <a:t>次世代 大腸 シミュレーター</a:t>
            </a:r>
          </a:p>
        </p:txBody>
      </p:sp>
      <p:sp>
        <p:nvSpPr>
          <p:cNvPr id="8" name="テキスト ボックス 7">
            <a:extLst>
              <a:ext uri="{FF2B5EF4-FFF2-40B4-BE49-F238E27FC236}">
                <a16:creationId xmlns:a16="http://schemas.microsoft.com/office/drawing/2014/main" id="{15C56A97-5FD3-9A0E-28D0-50CA5E680983}"/>
              </a:ext>
            </a:extLst>
          </p:cNvPr>
          <p:cNvSpPr txBox="1"/>
          <p:nvPr/>
        </p:nvSpPr>
        <p:spPr>
          <a:xfrm>
            <a:off x="1381492" y="2434617"/>
            <a:ext cx="2700334" cy="415723"/>
          </a:xfrm>
          <a:prstGeom prst="rect">
            <a:avLst/>
          </a:prstGeom>
          <a:solidFill>
            <a:schemeClr val="bg1"/>
          </a:solidFill>
          <a:ln>
            <a:solidFill>
              <a:srgbClr val="FF0000"/>
            </a:solidFill>
          </a:ln>
        </p:spPr>
        <p:txBody>
          <a:bodyPr wrap="square">
            <a:spAutoFit/>
          </a:bodyPr>
          <a:lstStyle/>
          <a:p>
            <a:pPr algn="ctr"/>
            <a:r>
              <a:rPr lang="ja-JP" altLang="en-US" sz="2000" b="1" dirty="0"/>
              <a:t>各種センサーが内蔵</a:t>
            </a:r>
          </a:p>
        </p:txBody>
      </p:sp>
      <p:sp>
        <p:nvSpPr>
          <p:cNvPr id="10" name="テキスト ボックス 9">
            <a:extLst>
              <a:ext uri="{FF2B5EF4-FFF2-40B4-BE49-F238E27FC236}">
                <a16:creationId xmlns:a16="http://schemas.microsoft.com/office/drawing/2014/main" id="{06104A55-7C7C-D0F8-784B-998E4767FAAA}"/>
              </a:ext>
            </a:extLst>
          </p:cNvPr>
          <p:cNvSpPr txBox="1"/>
          <p:nvPr/>
        </p:nvSpPr>
        <p:spPr>
          <a:xfrm>
            <a:off x="1047124" y="440300"/>
            <a:ext cx="3423524" cy="400110"/>
          </a:xfrm>
          <a:prstGeom prst="rect">
            <a:avLst/>
          </a:prstGeom>
          <a:solidFill>
            <a:schemeClr val="bg1"/>
          </a:solidFill>
          <a:ln>
            <a:solidFill>
              <a:srgbClr val="FF0000"/>
            </a:solidFill>
          </a:ln>
        </p:spPr>
        <p:txBody>
          <a:bodyPr wrap="square">
            <a:spAutoFit/>
          </a:bodyPr>
          <a:lstStyle/>
          <a:p>
            <a:pPr algn="ctr"/>
            <a:r>
              <a:rPr lang="ja-JP" altLang="en-US" sz="2000" b="1" dirty="0"/>
              <a:t>次世代 大腸 シミュレーター</a:t>
            </a:r>
          </a:p>
        </p:txBody>
      </p:sp>
    </p:spTree>
    <p:extLst>
      <p:ext uri="{BB962C8B-B14F-4D97-AF65-F5344CB8AC3E}">
        <p14:creationId xmlns:p14="http://schemas.microsoft.com/office/powerpoint/2010/main" val="399407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B7753-CB0B-D47F-2DA0-CBE6AE4F915B}"/>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44FF882E-2174-69D3-8342-553771DDC51F}"/>
              </a:ext>
            </a:extLst>
          </p:cNvPr>
          <p:cNvPicPr>
            <a:picLocks noChangeAspect="1"/>
          </p:cNvPicPr>
          <p:nvPr/>
        </p:nvPicPr>
        <p:blipFill>
          <a:blip r:embed="rId3"/>
          <a:srcRect t="3169" r="557" b="4263"/>
          <a:stretch>
            <a:fillRect/>
          </a:stretch>
        </p:blipFill>
        <p:spPr>
          <a:xfrm>
            <a:off x="7580098" y="277403"/>
            <a:ext cx="4070796" cy="6033446"/>
          </a:xfrm>
          <a:prstGeom prst="rect">
            <a:avLst/>
          </a:prstGeom>
        </p:spPr>
      </p:pic>
      <p:pic>
        <p:nvPicPr>
          <p:cNvPr id="6" name="図 5">
            <a:extLst>
              <a:ext uri="{FF2B5EF4-FFF2-40B4-BE49-F238E27FC236}">
                <a16:creationId xmlns:a16="http://schemas.microsoft.com/office/drawing/2014/main" id="{4D291D76-A2BE-7186-4B68-354988CCF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140" y="6310848"/>
            <a:ext cx="3333750" cy="476250"/>
          </a:xfrm>
          <a:prstGeom prst="rect">
            <a:avLst/>
          </a:prstGeom>
        </p:spPr>
      </p:pic>
      <p:sp>
        <p:nvSpPr>
          <p:cNvPr id="13" name="正方形/長方形 12">
            <a:extLst>
              <a:ext uri="{FF2B5EF4-FFF2-40B4-BE49-F238E27FC236}">
                <a16:creationId xmlns:a16="http://schemas.microsoft.com/office/drawing/2014/main" id="{BE061441-043B-5E5C-3E22-5FB70FC6773B}"/>
              </a:ext>
            </a:extLst>
          </p:cNvPr>
          <p:cNvSpPr/>
          <p:nvPr/>
        </p:nvSpPr>
        <p:spPr>
          <a:xfrm>
            <a:off x="8909700" y="3207011"/>
            <a:ext cx="1171254" cy="50343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矢印: 右 13">
            <a:extLst>
              <a:ext uri="{FF2B5EF4-FFF2-40B4-BE49-F238E27FC236}">
                <a16:creationId xmlns:a16="http://schemas.microsoft.com/office/drawing/2014/main" id="{1473D936-FB91-85E2-2384-1BA7D288BB5A}"/>
              </a:ext>
            </a:extLst>
          </p:cNvPr>
          <p:cNvSpPr/>
          <p:nvPr/>
        </p:nvSpPr>
        <p:spPr>
          <a:xfrm rot="12405469">
            <a:off x="6990247" y="2689059"/>
            <a:ext cx="2036272" cy="260811"/>
          </a:xfrm>
          <a:prstGeom prst="rightArrow">
            <a:avLst>
              <a:gd name="adj1" fmla="val 28098"/>
              <a:gd name="adj2" fmla="val 7986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矢印: 右 17">
            <a:extLst>
              <a:ext uri="{FF2B5EF4-FFF2-40B4-BE49-F238E27FC236}">
                <a16:creationId xmlns:a16="http://schemas.microsoft.com/office/drawing/2014/main" id="{594DD285-D785-8678-F76C-2D00DCBE473F}"/>
              </a:ext>
            </a:extLst>
          </p:cNvPr>
          <p:cNvSpPr/>
          <p:nvPr/>
        </p:nvSpPr>
        <p:spPr>
          <a:xfrm rot="9466016">
            <a:off x="6966288" y="3868345"/>
            <a:ext cx="2036272" cy="260811"/>
          </a:xfrm>
          <a:prstGeom prst="rightArrow">
            <a:avLst>
              <a:gd name="adj1" fmla="val 28098"/>
              <a:gd name="adj2" fmla="val 7986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744864D6-A8AD-83A1-3E39-2883E2A493CA}"/>
              </a:ext>
            </a:extLst>
          </p:cNvPr>
          <p:cNvCxnSpPr/>
          <p:nvPr/>
        </p:nvCxnSpPr>
        <p:spPr>
          <a:xfrm rot="10800000" flipV="1">
            <a:off x="10037111" y="2862827"/>
            <a:ext cx="849081" cy="595901"/>
          </a:xfrm>
          <a:prstGeom prst="bentConnector3">
            <a:avLst>
              <a:gd name="adj1" fmla="val 389"/>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1ECFC20-AA29-0E5C-79E2-43CEDE37C42A}"/>
              </a:ext>
            </a:extLst>
          </p:cNvPr>
          <p:cNvSpPr txBox="1"/>
          <p:nvPr/>
        </p:nvSpPr>
        <p:spPr>
          <a:xfrm>
            <a:off x="8919415" y="1904926"/>
            <a:ext cx="3084475" cy="1015663"/>
          </a:xfrm>
          <a:prstGeom prst="rect">
            <a:avLst/>
          </a:prstGeom>
          <a:solidFill>
            <a:schemeClr val="bg1"/>
          </a:solidFill>
          <a:ln w="3810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モニターに手技評価が</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リアルタイムに表示され</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Feedback</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される</a:t>
            </a:r>
          </a:p>
        </p:txBody>
      </p:sp>
      <p:pic>
        <p:nvPicPr>
          <p:cNvPr id="5" name="図 4">
            <a:extLst>
              <a:ext uri="{FF2B5EF4-FFF2-40B4-BE49-F238E27FC236}">
                <a16:creationId xmlns:a16="http://schemas.microsoft.com/office/drawing/2014/main" id="{3894668F-75CF-2BC4-4D55-656D986DE4B2}"/>
              </a:ext>
            </a:extLst>
          </p:cNvPr>
          <p:cNvPicPr>
            <a:picLocks noChangeAspect="1"/>
          </p:cNvPicPr>
          <p:nvPr/>
        </p:nvPicPr>
        <p:blipFill>
          <a:blip r:embed="rId5"/>
          <a:stretch>
            <a:fillRect/>
          </a:stretch>
        </p:blipFill>
        <p:spPr>
          <a:xfrm rot="16200000">
            <a:off x="1955649" y="2107875"/>
            <a:ext cx="3297516" cy="6076606"/>
          </a:xfrm>
          <a:prstGeom prst="rect">
            <a:avLst/>
          </a:prstGeom>
        </p:spPr>
      </p:pic>
      <p:pic>
        <p:nvPicPr>
          <p:cNvPr id="9" name="図 8">
            <a:extLst>
              <a:ext uri="{FF2B5EF4-FFF2-40B4-BE49-F238E27FC236}">
                <a16:creationId xmlns:a16="http://schemas.microsoft.com/office/drawing/2014/main" id="{7BB5D7AB-94B8-F376-4BDB-090A0A885CC4}"/>
              </a:ext>
            </a:extLst>
          </p:cNvPr>
          <p:cNvPicPr>
            <a:picLocks noChangeAspect="1"/>
          </p:cNvPicPr>
          <p:nvPr/>
        </p:nvPicPr>
        <p:blipFill>
          <a:blip r:embed="rId6"/>
          <a:stretch>
            <a:fillRect/>
          </a:stretch>
        </p:blipFill>
        <p:spPr>
          <a:xfrm>
            <a:off x="541106" y="92157"/>
            <a:ext cx="6126602" cy="3297518"/>
          </a:xfrm>
          <a:prstGeom prst="rect">
            <a:avLst/>
          </a:prstGeom>
        </p:spPr>
      </p:pic>
    </p:spTree>
    <p:extLst>
      <p:ext uri="{BB962C8B-B14F-4D97-AF65-F5344CB8AC3E}">
        <p14:creationId xmlns:p14="http://schemas.microsoft.com/office/powerpoint/2010/main" val="338600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42C64-36C4-88C4-ABDC-0590EC490C11}"/>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6D3CB677-971E-DB67-9FCC-5DFF835BE3E1}"/>
              </a:ext>
            </a:extLst>
          </p:cNvPr>
          <p:cNvPicPr>
            <a:picLocks noChangeAspect="1"/>
          </p:cNvPicPr>
          <p:nvPr/>
        </p:nvPicPr>
        <p:blipFill>
          <a:blip r:embed="rId3"/>
          <a:srcRect t="3169" r="557" b="4263"/>
          <a:stretch>
            <a:fillRect/>
          </a:stretch>
        </p:blipFill>
        <p:spPr>
          <a:xfrm>
            <a:off x="7580098" y="277403"/>
            <a:ext cx="4070796" cy="6033446"/>
          </a:xfrm>
          <a:prstGeom prst="rect">
            <a:avLst/>
          </a:prstGeom>
        </p:spPr>
      </p:pic>
      <p:pic>
        <p:nvPicPr>
          <p:cNvPr id="6" name="図 5">
            <a:extLst>
              <a:ext uri="{FF2B5EF4-FFF2-40B4-BE49-F238E27FC236}">
                <a16:creationId xmlns:a16="http://schemas.microsoft.com/office/drawing/2014/main" id="{ECAFE8DE-FCD1-EAEE-304C-3818EA245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140" y="6310848"/>
            <a:ext cx="3333750" cy="476250"/>
          </a:xfrm>
          <a:prstGeom prst="rect">
            <a:avLst/>
          </a:prstGeom>
        </p:spPr>
      </p:pic>
      <p:pic>
        <p:nvPicPr>
          <p:cNvPr id="8" name="図 7">
            <a:extLst>
              <a:ext uri="{FF2B5EF4-FFF2-40B4-BE49-F238E27FC236}">
                <a16:creationId xmlns:a16="http://schemas.microsoft.com/office/drawing/2014/main" id="{7F7EFAF1-55E3-8BCE-EE45-97DB9420A054}"/>
              </a:ext>
            </a:extLst>
          </p:cNvPr>
          <p:cNvPicPr>
            <a:picLocks noChangeAspect="1"/>
          </p:cNvPicPr>
          <p:nvPr/>
        </p:nvPicPr>
        <p:blipFill>
          <a:blip r:embed="rId5"/>
          <a:stretch>
            <a:fillRect/>
          </a:stretch>
        </p:blipFill>
        <p:spPr>
          <a:xfrm>
            <a:off x="880155" y="84613"/>
            <a:ext cx="5986862" cy="3222437"/>
          </a:xfrm>
          <a:prstGeom prst="rect">
            <a:avLst/>
          </a:prstGeom>
        </p:spPr>
      </p:pic>
      <p:pic>
        <p:nvPicPr>
          <p:cNvPr id="12" name="図 11">
            <a:extLst>
              <a:ext uri="{FF2B5EF4-FFF2-40B4-BE49-F238E27FC236}">
                <a16:creationId xmlns:a16="http://schemas.microsoft.com/office/drawing/2014/main" id="{376D5A77-3C5C-17C6-A5DE-86ABBC0A097D}"/>
              </a:ext>
            </a:extLst>
          </p:cNvPr>
          <p:cNvPicPr>
            <a:picLocks noChangeAspect="1"/>
          </p:cNvPicPr>
          <p:nvPr/>
        </p:nvPicPr>
        <p:blipFill>
          <a:blip r:embed="rId6"/>
          <a:stretch>
            <a:fillRect/>
          </a:stretch>
        </p:blipFill>
        <p:spPr>
          <a:xfrm rot="16200000">
            <a:off x="2201393" y="2107762"/>
            <a:ext cx="3344386" cy="5986863"/>
          </a:xfrm>
          <a:prstGeom prst="rect">
            <a:avLst/>
          </a:prstGeom>
        </p:spPr>
      </p:pic>
      <p:sp>
        <p:nvSpPr>
          <p:cNvPr id="13" name="正方形/長方形 12">
            <a:extLst>
              <a:ext uri="{FF2B5EF4-FFF2-40B4-BE49-F238E27FC236}">
                <a16:creationId xmlns:a16="http://schemas.microsoft.com/office/drawing/2014/main" id="{9A934CF5-F654-2103-114F-062AC5D000A4}"/>
              </a:ext>
            </a:extLst>
          </p:cNvPr>
          <p:cNvSpPr/>
          <p:nvPr/>
        </p:nvSpPr>
        <p:spPr>
          <a:xfrm>
            <a:off x="8909700" y="3207011"/>
            <a:ext cx="1171254" cy="50343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A0811738-7E22-A483-C95E-27513DB7CD80}"/>
              </a:ext>
            </a:extLst>
          </p:cNvPr>
          <p:cNvSpPr/>
          <p:nvPr/>
        </p:nvSpPr>
        <p:spPr>
          <a:xfrm rot="12405469">
            <a:off x="6990247" y="2689059"/>
            <a:ext cx="2036272" cy="260811"/>
          </a:xfrm>
          <a:prstGeom prst="rightArrow">
            <a:avLst>
              <a:gd name="adj1" fmla="val 28098"/>
              <a:gd name="adj2" fmla="val 7986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9ECD6E20-22BC-28EA-3E66-351A1780711F}"/>
              </a:ext>
            </a:extLst>
          </p:cNvPr>
          <p:cNvSpPr/>
          <p:nvPr/>
        </p:nvSpPr>
        <p:spPr>
          <a:xfrm rot="9466016">
            <a:off x="6966288" y="3868345"/>
            <a:ext cx="2036272" cy="260811"/>
          </a:xfrm>
          <a:prstGeom prst="rightArrow">
            <a:avLst>
              <a:gd name="adj1" fmla="val 28098"/>
              <a:gd name="adj2" fmla="val 7986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コネクタ: カギ線 3">
            <a:extLst>
              <a:ext uri="{FF2B5EF4-FFF2-40B4-BE49-F238E27FC236}">
                <a16:creationId xmlns:a16="http://schemas.microsoft.com/office/drawing/2014/main" id="{E8E980A6-8D96-60DB-207A-992FE5674735}"/>
              </a:ext>
            </a:extLst>
          </p:cNvPr>
          <p:cNvCxnSpPr/>
          <p:nvPr/>
        </p:nvCxnSpPr>
        <p:spPr>
          <a:xfrm rot="10800000" flipV="1">
            <a:off x="10037111" y="2862827"/>
            <a:ext cx="849081" cy="595901"/>
          </a:xfrm>
          <a:prstGeom prst="bentConnector3">
            <a:avLst>
              <a:gd name="adj1" fmla="val 389"/>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59AC889-6C9B-70FA-7810-CE6F90070EF6}"/>
              </a:ext>
            </a:extLst>
          </p:cNvPr>
          <p:cNvSpPr txBox="1"/>
          <p:nvPr/>
        </p:nvSpPr>
        <p:spPr>
          <a:xfrm>
            <a:off x="8919415" y="1904926"/>
            <a:ext cx="3084475" cy="1015663"/>
          </a:xfrm>
          <a:prstGeom prst="rect">
            <a:avLst/>
          </a:prstGeom>
          <a:solidFill>
            <a:schemeClr val="bg1"/>
          </a:solidFill>
          <a:ln w="38100">
            <a:solidFill>
              <a:srgbClr val="FF0000"/>
            </a:solidFill>
          </a:ln>
        </p:spPr>
        <p:txBody>
          <a:bodyPr wrap="square">
            <a:spAutoFit/>
          </a:bodyPr>
          <a:lstStyle/>
          <a:p>
            <a:r>
              <a:rPr lang="ja-JP" altLang="en-US" sz="2000" b="1" dirty="0"/>
              <a:t>モニターに手技評価が</a:t>
            </a:r>
            <a:endParaRPr lang="en-US" altLang="ja-JP" sz="2000" b="1" dirty="0"/>
          </a:p>
          <a:p>
            <a:r>
              <a:rPr lang="ja-JP" altLang="en-US" sz="2000" b="1" dirty="0"/>
              <a:t>リアルタイムに表示され</a:t>
            </a:r>
            <a:r>
              <a:rPr lang="en-US" altLang="ja-JP" sz="2000" b="1" dirty="0"/>
              <a:t>Feedback</a:t>
            </a:r>
            <a:r>
              <a:rPr lang="ja-JP" altLang="en-US" sz="2000" b="1" dirty="0"/>
              <a:t>される</a:t>
            </a:r>
          </a:p>
        </p:txBody>
      </p:sp>
    </p:spTree>
    <p:extLst>
      <p:ext uri="{BB962C8B-B14F-4D97-AF65-F5344CB8AC3E}">
        <p14:creationId xmlns:p14="http://schemas.microsoft.com/office/powerpoint/2010/main" val="21623908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276</Words>
  <Application>Microsoft Office PowerPoint</Application>
  <PresentationFormat>ワイド画面</PresentationFormat>
  <Paragraphs>29</Paragraphs>
  <Slides>5</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游ゴシック</vt:lpstr>
      <vt:lpstr>游ゴシック Light</vt:lpstr>
      <vt:lpstr>Arial</vt:lpstr>
      <vt:lpstr>Wingdings</vt:lpstr>
      <vt:lpstr>Office テーマ</vt:lpstr>
      <vt:lpstr>2025年8月14日　東海地区(愛知・岐阜・三重)で初導入　 次世代 大腸 シミュレーター導入</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香月 林</dc:creator>
  <cp:lastModifiedBy>香月 林</cp:lastModifiedBy>
  <cp:revision>4</cp:revision>
  <dcterms:created xsi:type="dcterms:W3CDTF">2025-08-14T02:53:08Z</dcterms:created>
  <dcterms:modified xsi:type="dcterms:W3CDTF">2025-08-14T06:29:36Z</dcterms:modified>
</cp:coreProperties>
</file>